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72" r:id="rId7"/>
    <p:sldId id="274" r:id="rId8"/>
    <p:sldId id="275" r:id="rId9"/>
    <p:sldId id="276" r:id="rId10"/>
    <p:sldId id="265" r:id="rId11"/>
    <p:sldId id="266" r:id="rId12"/>
    <p:sldId id="264" r:id="rId13"/>
    <p:sldId id="277" r:id="rId14"/>
    <p:sldId id="271" r:id="rId15"/>
    <p:sldId id="269" r:id="rId16"/>
    <p:sldId id="273"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4844CFE4-8854-4B0D-B009-748C18F39A3F}" type="datetimeFigureOut">
              <a:rPr lang="nl-NL" smtClean="0"/>
              <a:t>14-10-2018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9114287-ADAD-454D-823B-88EE7C892360}" type="slidenum">
              <a:rPr lang="nl-NL" smtClean="0"/>
              <a:t>‹nr.›</a:t>
            </a:fld>
            <a:endParaRPr lang="nl-NL"/>
          </a:p>
        </p:txBody>
      </p:sp>
    </p:spTree>
    <p:extLst>
      <p:ext uri="{BB962C8B-B14F-4D97-AF65-F5344CB8AC3E}">
        <p14:creationId xmlns:p14="http://schemas.microsoft.com/office/powerpoint/2010/main" val="198480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844CFE4-8854-4B0D-B009-748C18F39A3F}" type="datetimeFigureOut">
              <a:rPr lang="nl-NL" smtClean="0"/>
              <a:t>14-10-2018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9114287-ADAD-454D-823B-88EE7C892360}" type="slidenum">
              <a:rPr lang="nl-NL" smtClean="0"/>
              <a:t>‹nr.›</a:t>
            </a:fld>
            <a:endParaRPr lang="nl-NL"/>
          </a:p>
        </p:txBody>
      </p:sp>
    </p:spTree>
    <p:extLst>
      <p:ext uri="{BB962C8B-B14F-4D97-AF65-F5344CB8AC3E}">
        <p14:creationId xmlns:p14="http://schemas.microsoft.com/office/powerpoint/2010/main" val="2836942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844CFE4-8854-4B0D-B009-748C18F39A3F}" type="datetimeFigureOut">
              <a:rPr lang="nl-NL" smtClean="0"/>
              <a:t>14-10-2018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9114287-ADAD-454D-823B-88EE7C892360}" type="slidenum">
              <a:rPr lang="nl-NL" smtClean="0"/>
              <a:t>‹nr.›</a:t>
            </a:fld>
            <a:endParaRPr lang="nl-NL"/>
          </a:p>
        </p:txBody>
      </p:sp>
    </p:spTree>
    <p:extLst>
      <p:ext uri="{BB962C8B-B14F-4D97-AF65-F5344CB8AC3E}">
        <p14:creationId xmlns:p14="http://schemas.microsoft.com/office/powerpoint/2010/main" val="1890025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844CFE4-8854-4B0D-B009-748C18F39A3F}" type="datetimeFigureOut">
              <a:rPr lang="nl-NL" smtClean="0"/>
              <a:t>14-10-2018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9114287-ADAD-454D-823B-88EE7C892360}" type="slidenum">
              <a:rPr lang="nl-NL" smtClean="0"/>
              <a:t>‹nr.›</a:t>
            </a:fld>
            <a:endParaRPr lang="nl-NL"/>
          </a:p>
        </p:txBody>
      </p:sp>
    </p:spTree>
    <p:extLst>
      <p:ext uri="{BB962C8B-B14F-4D97-AF65-F5344CB8AC3E}">
        <p14:creationId xmlns:p14="http://schemas.microsoft.com/office/powerpoint/2010/main" val="941767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4844CFE4-8854-4B0D-B009-748C18F39A3F}" type="datetimeFigureOut">
              <a:rPr lang="nl-NL" smtClean="0"/>
              <a:t>14-10-2018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9114287-ADAD-454D-823B-88EE7C892360}" type="slidenum">
              <a:rPr lang="nl-NL" smtClean="0"/>
              <a:t>‹nr.›</a:t>
            </a:fld>
            <a:endParaRPr lang="nl-NL"/>
          </a:p>
        </p:txBody>
      </p:sp>
    </p:spTree>
    <p:extLst>
      <p:ext uri="{BB962C8B-B14F-4D97-AF65-F5344CB8AC3E}">
        <p14:creationId xmlns:p14="http://schemas.microsoft.com/office/powerpoint/2010/main" val="2743089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4844CFE4-8854-4B0D-B009-748C18F39A3F}" type="datetimeFigureOut">
              <a:rPr lang="nl-NL" smtClean="0"/>
              <a:t>14-10-2018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9114287-ADAD-454D-823B-88EE7C892360}" type="slidenum">
              <a:rPr lang="nl-NL" smtClean="0"/>
              <a:t>‹nr.›</a:t>
            </a:fld>
            <a:endParaRPr lang="nl-NL"/>
          </a:p>
        </p:txBody>
      </p:sp>
    </p:spTree>
    <p:extLst>
      <p:ext uri="{BB962C8B-B14F-4D97-AF65-F5344CB8AC3E}">
        <p14:creationId xmlns:p14="http://schemas.microsoft.com/office/powerpoint/2010/main" val="1783301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4844CFE4-8854-4B0D-B009-748C18F39A3F}" type="datetimeFigureOut">
              <a:rPr lang="nl-NL" smtClean="0"/>
              <a:t>14-10-2018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9114287-ADAD-454D-823B-88EE7C892360}" type="slidenum">
              <a:rPr lang="nl-NL" smtClean="0"/>
              <a:t>‹nr.›</a:t>
            </a:fld>
            <a:endParaRPr lang="nl-NL"/>
          </a:p>
        </p:txBody>
      </p:sp>
    </p:spTree>
    <p:extLst>
      <p:ext uri="{BB962C8B-B14F-4D97-AF65-F5344CB8AC3E}">
        <p14:creationId xmlns:p14="http://schemas.microsoft.com/office/powerpoint/2010/main" val="3241813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4844CFE4-8854-4B0D-B009-748C18F39A3F}" type="datetimeFigureOut">
              <a:rPr lang="nl-NL" smtClean="0"/>
              <a:t>14-10-2018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09114287-ADAD-454D-823B-88EE7C892360}" type="slidenum">
              <a:rPr lang="nl-NL" smtClean="0"/>
              <a:t>‹nr.›</a:t>
            </a:fld>
            <a:endParaRPr lang="nl-NL"/>
          </a:p>
        </p:txBody>
      </p:sp>
    </p:spTree>
    <p:extLst>
      <p:ext uri="{BB962C8B-B14F-4D97-AF65-F5344CB8AC3E}">
        <p14:creationId xmlns:p14="http://schemas.microsoft.com/office/powerpoint/2010/main" val="2357267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44CFE4-8854-4B0D-B009-748C18F39A3F}" type="datetimeFigureOut">
              <a:rPr lang="nl-NL" smtClean="0"/>
              <a:t>14-10-2018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9114287-ADAD-454D-823B-88EE7C892360}" type="slidenum">
              <a:rPr lang="nl-NL" smtClean="0"/>
              <a:t>‹nr.›</a:t>
            </a:fld>
            <a:endParaRPr lang="nl-NL"/>
          </a:p>
        </p:txBody>
      </p:sp>
    </p:spTree>
    <p:extLst>
      <p:ext uri="{BB962C8B-B14F-4D97-AF65-F5344CB8AC3E}">
        <p14:creationId xmlns:p14="http://schemas.microsoft.com/office/powerpoint/2010/main" val="611587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844CFE4-8854-4B0D-B009-748C18F39A3F}" type="datetimeFigureOut">
              <a:rPr lang="nl-NL" smtClean="0"/>
              <a:t>14-10-2018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9114287-ADAD-454D-823B-88EE7C892360}" type="slidenum">
              <a:rPr lang="nl-NL" smtClean="0"/>
              <a:t>‹nr.›</a:t>
            </a:fld>
            <a:endParaRPr lang="nl-NL"/>
          </a:p>
        </p:txBody>
      </p:sp>
    </p:spTree>
    <p:extLst>
      <p:ext uri="{BB962C8B-B14F-4D97-AF65-F5344CB8AC3E}">
        <p14:creationId xmlns:p14="http://schemas.microsoft.com/office/powerpoint/2010/main" val="2605765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844CFE4-8854-4B0D-B009-748C18F39A3F}" type="datetimeFigureOut">
              <a:rPr lang="nl-NL" smtClean="0"/>
              <a:t>14-10-2018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9114287-ADAD-454D-823B-88EE7C892360}" type="slidenum">
              <a:rPr lang="nl-NL" smtClean="0"/>
              <a:t>‹nr.›</a:t>
            </a:fld>
            <a:endParaRPr lang="nl-NL"/>
          </a:p>
        </p:txBody>
      </p:sp>
    </p:spTree>
    <p:extLst>
      <p:ext uri="{BB962C8B-B14F-4D97-AF65-F5344CB8AC3E}">
        <p14:creationId xmlns:p14="http://schemas.microsoft.com/office/powerpoint/2010/main" val="2550962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44CFE4-8854-4B0D-B009-748C18F39A3F}" type="datetimeFigureOut">
              <a:rPr lang="nl-NL" smtClean="0"/>
              <a:t>14-10-2018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114287-ADAD-454D-823B-88EE7C892360}" type="slidenum">
              <a:rPr lang="nl-NL" smtClean="0"/>
              <a:t>‹nr.›</a:t>
            </a:fld>
            <a:endParaRPr lang="nl-NL"/>
          </a:p>
        </p:txBody>
      </p:sp>
    </p:spTree>
    <p:extLst>
      <p:ext uri="{BB962C8B-B14F-4D97-AF65-F5344CB8AC3E}">
        <p14:creationId xmlns:p14="http://schemas.microsoft.com/office/powerpoint/2010/main" val="3471271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endParaRPr lang="nl-NL" dirty="0"/>
          </a:p>
        </p:txBody>
      </p:sp>
      <p:sp>
        <p:nvSpPr>
          <p:cNvPr id="3" name="Ondertitel 2"/>
          <p:cNvSpPr>
            <a:spLocks noGrp="1"/>
          </p:cNvSpPr>
          <p:nvPr>
            <p:ph type="subTitle" idx="1"/>
          </p:nvPr>
        </p:nvSpPr>
        <p:spPr>
          <a:xfrm>
            <a:off x="1244654" y="5046374"/>
            <a:ext cx="9144000" cy="1655762"/>
          </a:xfrm>
        </p:spPr>
        <p:txBody>
          <a:bodyPr/>
          <a:lstStyle/>
          <a:p>
            <a:endParaRPr lang="nl-NL" dirty="0"/>
          </a:p>
          <a:p>
            <a:r>
              <a:rPr lang="nl-NL" dirty="0" smtClean="0"/>
              <a:t> Ethiek in de zorg, les 1</a:t>
            </a:r>
          </a:p>
          <a:p>
            <a:r>
              <a:rPr lang="nl-NL" dirty="0" smtClean="0"/>
              <a:t>Nienke van Weerden</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7645" y="-6618"/>
            <a:ext cx="9541109" cy="7033161"/>
          </a:xfrm>
          <a:prstGeom prst="rect">
            <a:avLst/>
          </a:prstGeom>
        </p:spPr>
      </p:pic>
    </p:spTree>
    <p:extLst>
      <p:ext uri="{BB962C8B-B14F-4D97-AF65-F5344CB8AC3E}">
        <p14:creationId xmlns:p14="http://schemas.microsoft.com/office/powerpoint/2010/main" val="22170842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solidFill>
                  <a:srgbClr val="FF0000"/>
                </a:solidFill>
              </a:rPr>
              <a:t>Opdracht 1 </a:t>
            </a:r>
            <a:r>
              <a:rPr lang="nl-NL" dirty="0" smtClean="0"/>
              <a:t>Kies 1 van de bovenstaande casussen en werk de stappen uit (groep van 4)</a:t>
            </a:r>
            <a:endParaRPr lang="nl-NL" dirty="0"/>
          </a:p>
        </p:txBody>
      </p:sp>
      <p:sp>
        <p:nvSpPr>
          <p:cNvPr id="3" name="Tijdelijke aanduiding voor inhoud 2"/>
          <p:cNvSpPr>
            <a:spLocks noGrp="1"/>
          </p:cNvSpPr>
          <p:nvPr>
            <p:ph idx="1"/>
          </p:nvPr>
        </p:nvSpPr>
        <p:spPr/>
        <p:txBody>
          <a:bodyPr/>
          <a:lstStyle/>
          <a:p>
            <a:pPr marL="0" indent="0">
              <a:buNone/>
            </a:pPr>
            <a:r>
              <a:rPr lang="nl-NL" dirty="0">
                <a:solidFill>
                  <a:srgbClr val="FF0000"/>
                </a:solidFill>
              </a:rPr>
              <a:t>Stap 1  </a:t>
            </a:r>
            <a:r>
              <a:rPr lang="nl-NL" dirty="0"/>
              <a:t>= beschrijven (welk probleem, wie is erbij betrokken, wat zijn de feiten, wie heeft welke belangen, hoe zou men willen handelen?)</a:t>
            </a:r>
          </a:p>
          <a:p>
            <a:pPr marL="0" indent="0">
              <a:buNone/>
            </a:pPr>
            <a:r>
              <a:rPr lang="nl-NL" dirty="0">
                <a:solidFill>
                  <a:srgbClr val="FF0000"/>
                </a:solidFill>
              </a:rPr>
              <a:t>Stap 2 </a:t>
            </a:r>
            <a:r>
              <a:rPr lang="nl-NL" dirty="0"/>
              <a:t>= verhelderen ( welke handelingsmogelijkheden zijn er, wat zijn voor- en nadelen, welke ethische opvattingen zijn er aan de orde?)</a:t>
            </a:r>
          </a:p>
          <a:p>
            <a:pPr marL="0" indent="0">
              <a:buNone/>
            </a:pPr>
            <a:r>
              <a:rPr lang="nl-NL" dirty="0">
                <a:solidFill>
                  <a:srgbClr val="FF0000"/>
                </a:solidFill>
              </a:rPr>
              <a:t>Stap 3 </a:t>
            </a:r>
            <a:r>
              <a:rPr lang="nl-NL" dirty="0"/>
              <a:t>= beoordelen (welke waarden en belangen staan er op het spel, wat weegt het zwaarst, etc.)</a:t>
            </a:r>
          </a:p>
          <a:p>
            <a:pPr marL="0" indent="0">
              <a:buNone/>
            </a:pPr>
            <a:r>
              <a:rPr lang="nl-NL" dirty="0">
                <a:solidFill>
                  <a:srgbClr val="FF0000"/>
                </a:solidFill>
              </a:rPr>
              <a:t>Stap 4 </a:t>
            </a:r>
            <a:r>
              <a:rPr lang="nl-NL" dirty="0"/>
              <a:t>= beslissen en toetsen (beslissen en beslissing toetsen aan div. criteria; wetgeving, eerbied voor het leven, je eigen visie, beroepscode, beroepsethiek, etc.)</a:t>
            </a:r>
          </a:p>
          <a:p>
            <a:endParaRPr lang="nl-NL" dirty="0"/>
          </a:p>
        </p:txBody>
      </p:sp>
    </p:spTree>
    <p:extLst>
      <p:ext uri="{BB962C8B-B14F-4D97-AF65-F5344CB8AC3E}">
        <p14:creationId xmlns:p14="http://schemas.microsoft.com/office/powerpoint/2010/main" val="3505226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Stelling naar aanleiding van </a:t>
            </a:r>
            <a:r>
              <a:rPr lang="nl-NL" dirty="0" err="1" smtClean="0"/>
              <a:t>weblecture</a:t>
            </a:r>
            <a:endParaRPr lang="nl-NL" dirty="0"/>
          </a:p>
        </p:txBody>
      </p:sp>
      <p:sp>
        <p:nvSpPr>
          <p:cNvPr id="3" name="Tijdelijke aanduiding voor inhoud 2"/>
          <p:cNvSpPr>
            <a:spLocks noGrp="1"/>
          </p:cNvSpPr>
          <p:nvPr>
            <p:ph idx="1"/>
          </p:nvPr>
        </p:nvSpPr>
        <p:spPr/>
        <p:txBody>
          <a:bodyPr/>
          <a:lstStyle/>
          <a:p>
            <a:pPr marL="0" indent="0">
              <a:buNone/>
            </a:pPr>
            <a:r>
              <a:rPr lang="nl-NL" dirty="0"/>
              <a:t>Doel van ethiek is niet om mensen te beschermen tegen technologie, maar reflecteren hoe technologie ons leven </a:t>
            </a:r>
            <a:r>
              <a:rPr lang="nl-NL" dirty="0" smtClean="0"/>
              <a:t>beïnvloedt</a:t>
            </a:r>
          </a:p>
          <a:p>
            <a:pPr marL="0" indent="0">
              <a:buNone/>
            </a:pPr>
            <a:endParaRPr lang="nl-NL" dirty="0"/>
          </a:p>
          <a:p>
            <a:pPr marL="0" indent="0">
              <a:buNone/>
            </a:pPr>
            <a:r>
              <a:rPr lang="nl-NL" dirty="0" smtClean="0"/>
              <a:t>Welke vragen stelde </a:t>
            </a:r>
            <a:r>
              <a:rPr lang="nl-NL" dirty="0" err="1" smtClean="0"/>
              <a:t>Jonneke</a:t>
            </a:r>
            <a:r>
              <a:rPr lang="nl-NL" dirty="0" smtClean="0"/>
              <a:t>?</a:t>
            </a:r>
          </a:p>
          <a:p>
            <a:pPr marL="0" indent="0">
              <a:buNone/>
            </a:pPr>
            <a:endParaRPr lang="nl-NL" dirty="0"/>
          </a:p>
          <a:p>
            <a:endParaRPr lang="nl-NL" dirty="0"/>
          </a:p>
        </p:txBody>
      </p:sp>
      <p:pic>
        <p:nvPicPr>
          <p:cNvPr id="4" name="Tijdelijke aanduiding voor inhoud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1873" y="2601947"/>
            <a:ext cx="5391026" cy="3709953"/>
          </a:xfrm>
          <a:prstGeom prst="rect">
            <a:avLst/>
          </a:prstGeom>
        </p:spPr>
      </p:pic>
    </p:spTree>
    <p:extLst>
      <p:ext uri="{BB962C8B-B14F-4D97-AF65-F5344CB8AC3E}">
        <p14:creationId xmlns:p14="http://schemas.microsoft.com/office/powerpoint/2010/main" val="2399470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Artikel: </a:t>
            </a:r>
            <a:r>
              <a:rPr lang="nl-NL" dirty="0" err="1" smtClean="0"/>
              <a:t>appen</a:t>
            </a:r>
            <a:r>
              <a:rPr lang="nl-NL" dirty="0" smtClean="0"/>
              <a:t> met de buurt is niet perse goed voor de sociale cohesie (zie share point)</a:t>
            </a:r>
            <a:endParaRPr lang="nl-NL" dirty="0"/>
          </a:p>
        </p:txBody>
      </p:sp>
      <p:sp>
        <p:nvSpPr>
          <p:cNvPr id="3" name="Tijdelijke aanduiding voor inhoud 2"/>
          <p:cNvSpPr>
            <a:spLocks noGrp="1"/>
          </p:cNvSpPr>
          <p:nvPr>
            <p:ph idx="1"/>
          </p:nvPr>
        </p:nvSpPr>
        <p:spPr/>
        <p:txBody>
          <a:bodyPr/>
          <a:lstStyle/>
          <a:p>
            <a:pPr marL="0" indent="0">
              <a:buNone/>
            </a:pPr>
            <a:r>
              <a:rPr lang="nl-NL" dirty="0" smtClean="0"/>
              <a:t>Kan dit product wel of niet gebruikt worden</a:t>
            </a:r>
            <a:r>
              <a:rPr lang="nl-NL" smtClean="0"/>
              <a:t>? </a:t>
            </a:r>
            <a:endParaRPr lang="nl-NL" dirty="0"/>
          </a:p>
        </p:txBody>
      </p:sp>
    </p:spTree>
    <p:extLst>
      <p:ext uri="{BB962C8B-B14F-4D97-AF65-F5344CB8AC3E}">
        <p14:creationId xmlns:p14="http://schemas.microsoft.com/office/powerpoint/2010/main" val="2230075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rgbClr val="FF0000"/>
                </a:solidFill>
              </a:rPr>
              <a:t>Opdracht 2 </a:t>
            </a:r>
            <a:r>
              <a:rPr lang="nl-NL" dirty="0" smtClean="0"/>
              <a:t>beschrijf </a:t>
            </a:r>
            <a:r>
              <a:rPr lang="nl-NL" dirty="0"/>
              <a:t>een ethisch aspect van jullie product </a:t>
            </a:r>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t>Werk het uit in het stappenplan: </a:t>
            </a:r>
          </a:p>
          <a:p>
            <a:r>
              <a:rPr lang="nl-NL" dirty="0"/>
              <a:t>Stap 1  = beschrijven (welk probleem, wie is erbij betrokken, wat zijn de feiten, wie heeft welke belangen, hoe zou men willen handelen?)</a:t>
            </a:r>
          </a:p>
          <a:p>
            <a:r>
              <a:rPr lang="nl-NL" dirty="0"/>
              <a:t>Stap 2 = verhelderen ( welke handelingsmogelijkheden zijn er, wat zijn voor- en nadelen, welke ethische opvattingen zijn er aan de orde?)</a:t>
            </a:r>
          </a:p>
          <a:p>
            <a:r>
              <a:rPr lang="nl-NL" dirty="0"/>
              <a:t>Stap 3 = beoordelen (welke waarden en belangen staan er op het spel, wat weegt het zwaarst, etc.)</a:t>
            </a:r>
          </a:p>
          <a:p>
            <a:r>
              <a:rPr lang="nl-NL" dirty="0"/>
              <a:t>Stap 4 = beslissen en toetsen (beslissen en beslissing toetsen aan div. criteria; wetgeving, eerbied voor het leven, je eigen visie, beroepscode, beroepsethiek, etc.)</a:t>
            </a:r>
          </a:p>
          <a:p>
            <a:pPr marL="0" indent="0">
              <a:buNone/>
            </a:pPr>
            <a:endParaRPr lang="nl-NL" dirty="0" smtClean="0"/>
          </a:p>
          <a:p>
            <a:pPr marL="0" indent="0">
              <a:buNone/>
            </a:pPr>
            <a:endParaRPr lang="nl-NL" dirty="0" smtClean="0"/>
          </a:p>
          <a:p>
            <a:pPr marL="0" indent="0">
              <a:buNone/>
            </a:pPr>
            <a:endParaRPr lang="nl-NL" dirty="0"/>
          </a:p>
          <a:p>
            <a:pPr marL="0" indent="0">
              <a:buNone/>
            </a:pPr>
            <a:endParaRPr lang="nl-NL" dirty="0" smtClean="0"/>
          </a:p>
          <a:p>
            <a:endParaRPr lang="nl-NL" dirty="0"/>
          </a:p>
        </p:txBody>
      </p:sp>
    </p:spTree>
    <p:extLst>
      <p:ext uri="{BB962C8B-B14F-4D97-AF65-F5344CB8AC3E}">
        <p14:creationId xmlns:p14="http://schemas.microsoft.com/office/powerpoint/2010/main" val="3584591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Opbouw</a:t>
            </a:r>
            <a:endParaRPr lang="nl-NL" dirty="0"/>
          </a:p>
        </p:txBody>
      </p:sp>
      <p:sp>
        <p:nvSpPr>
          <p:cNvPr id="3" name="Tijdelijke aanduiding voor inhoud 2"/>
          <p:cNvSpPr>
            <a:spLocks noGrp="1"/>
          </p:cNvSpPr>
          <p:nvPr>
            <p:ph idx="1"/>
          </p:nvPr>
        </p:nvSpPr>
        <p:spPr/>
        <p:txBody>
          <a:bodyPr/>
          <a:lstStyle/>
          <a:p>
            <a:r>
              <a:rPr lang="nl-NL" dirty="0" smtClean="0"/>
              <a:t>Voorbereidingsopdracht</a:t>
            </a:r>
          </a:p>
          <a:p>
            <a:r>
              <a:rPr lang="nl-NL" dirty="0" smtClean="0"/>
              <a:t>Ethiek</a:t>
            </a:r>
          </a:p>
          <a:p>
            <a:r>
              <a:rPr lang="nl-NL" dirty="0" smtClean="0"/>
              <a:t>Opdracht 1</a:t>
            </a:r>
          </a:p>
          <a:p>
            <a:r>
              <a:rPr lang="nl-NL" dirty="0" err="1" smtClean="0"/>
              <a:t>Artikelbespreken</a:t>
            </a:r>
            <a:endParaRPr lang="nl-NL" dirty="0" smtClean="0"/>
          </a:p>
          <a:p>
            <a:r>
              <a:rPr lang="nl-NL" dirty="0" smtClean="0"/>
              <a:t>Opdracht 2</a:t>
            </a:r>
            <a:endParaRPr lang="nl-NL" dirty="0" smtClean="0"/>
          </a:p>
          <a:p>
            <a:endParaRPr lang="nl-NL" dirty="0"/>
          </a:p>
        </p:txBody>
      </p:sp>
    </p:spTree>
    <p:extLst>
      <p:ext uri="{BB962C8B-B14F-4D97-AF65-F5344CB8AC3E}">
        <p14:creationId xmlns:p14="http://schemas.microsoft.com/office/powerpoint/2010/main" val="26847548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voorbereidingsopdracht</a:t>
            </a:r>
            <a:endParaRPr lang="nl-NL" dirty="0"/>
          </a:p>
        </p:txBody>
      </p:sp>
      <p:sp>
        <p:nvSpPr>
          <p:cNvPr id="3" name="Tijdelijke aanduiding voor inhoud 2"/>
          <p:cNvSpPr>
            <a:spLocks noGrp="1"/>
          </p:cNvSpPr>
          <p:nvPr>
            <p:ph idx="1"/>
          </p:nvPr>
        </p:nvSpPr>
        <p:spPr/>
        <p:txBody>
          <a:bodyPr/>
          <a:lstStyle/>
          <a:p>
            <a:r>
              <a:rPr lang="nl-NL" dirty="0"/>
              <a:t>Thema 2 Technologie toepassen op een ethisch verantwoorde manier</a:t>
            </a:r>
            <a:br>
              <a:rPr lang="nl-NL" dirty="0"/>
            </a:br>
            <a:endParaRPr lang="nl-NL" dirty="0"/>
          </a:p>
          <a:p>
            <a:r>
              <a:rPr lang="nl-NL" dirty="0"/>
              <a:t>Kijk </a:t>
            </a:r>
            <a:r>
              <a:rPr lang="nl-NL" dirty="0" smtClean="0"/>
              <a:t>ter </a:t>
            </a:r>
            <a:r>
              <a:rPr lang="nl-NL" dirty="0"/>
              <a:t>voorbereiding op de themabijeenkomst van maandag 15 oktober bovenstaande </a:t>
            </a:r>
            <a:r>
              <a:rPr lang="nl-NL" dirty="0" err="1"/>
              <a:t>weblecture</a:t>
            </a:r>
            <a:r>
              <a:rPr lang="nl-NL" dirty="0"/>
              <a:t> en beantwoord onderstaande vragen</a:t>
            </a:r>
            <a:r>
              <a:rPr lang="nl-NL" dirty="0" smtClean="0"/>
              <a:t>:</a:t>
            </a:r>
          </a:p>
          <a:p>
            <a:pPr marL="0" indent="0">
              <a:buNone/>
            </a:pPr>
            <a:endParaRPr lang="nl-NL" dirty="0"/>
          </a:p>
          <a:p>
            <a:r>
              <a:rPr lang="nl-NL" dirty="0"/>
              <a:t>Wat is ethiek?</a:t>
            </a:r>
          </a:p>
          <a:p>
            <a:r>
              <a:rPr lang="nl-NL" dirty="0"/>
              <a:t>Welke vragen stelt </a:t>
            </a:r>
            <a:r>
              <a:rPr lang="nl-NL" dirty="0" err="1"/>
              <a:t>Jonneke</a:t>
            </a:r>
            <a:r>
              <a:rPr lang="nl-NL" dirty="0"/>
              <a:t> </a:t>
            </a:r>
            <a:r>
              <a:rPr lang="nl-NL" dirty="0" err="1"/>
              <a:t>Bodzinga</a:t>
            </a:r>
            <a:r>
              <a:rPr lang="nl-NL" dirty="0"/>
              <a:t> in het filmpje?</a:t>
            </a:r>
          </a:p>
          <a:p>
            <a:r>
              <a:rPr lang="nl-NL" dirty="0"/>
              <a:t>Beschrijf een </a:t>
            </a:r>
            <a:r>
              <a:rPr lang="nl-NL" dirty="0" smtClean="0"/>
              <a:t>ethisch </a:t>
            </a:r>
            <a:r>
              <a:rPr lang="nl-NL" dirty="0"/>
              <a:t>aspect van jullie product?</a:t>
            </a:r>
          </a:p>
        </p:txBody>
      </p:sp>
    </p:spTree>
    <p:extLst>
      <p:ext uri="{BB962C8B-B14F-4D97-AF65-F5344CB8AC3E}">
        <p14:creationId xmlns:p14="http://schemas.microsoft.com/office/powerpoint/2010/main" val="58715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buNone/>
            </a:pPr>
            <a:r>
              <a:rPr lang="nl-NL" sz="4000" dirty="0">
                <a:solidFill>
                  <a:schemeClr val="accent5">
                    <a:lumMod val="50000"/>
                  </a:schemeClr>
                </a:solidFill>
                <a:latin typeface="Baskerville Old Face" panose="02020602080505020303" pitchFamily="18" charset="0"/>
              </a:rPr>
              <a:t>“Ethiek is de leer van het moraal, het is het inschakelen van het nadenken bij morele beslissingen, oftewel ook wel de bezinning van normen en waarden” </a:t>
            </a:r>
            <a:r>
              <a:rPr lang="nl-NL" sz="4000" i="1" dirty="0">
                <a:solidFill>
                  <a:schemeClr val="accent5">
                    <a:lumMod val="50000"/>
                  </a:schemeClr>
                </a:solidFill>
                <a:latin typeface="Baskerville Old Face" panose="02020602080505020303" pitchFamily="18" charset="0"/>
              </a:rPr>
              <a:t>(Nursing, 2004) </a:t>
            </a:r>
            <a:r>
              <a:rPr lang="nl-NL" sz="4000" dirty="0">
                <a:solidFill>
                  <a:schemeClr val="accent5">
                    <a:lumMod val="50000"/>
                  </a:schemeClr>
                </a:solidFill>
                <a:latin typeface="Baskerville Old Face" panose="02020602080505020303" pitchFamily="18" charset="0"/>
              </a:rPr>
              <a:t/>
            </a:r>
            <a:br>
              <a:rPr lang="nl-NL" sz="4000" dirty="0">
                <a:solidFill>
                  <a:schemeClr val="accent5">
                    <a:lumMod val="50000"/>
                  </a:schemeClr>
                </a:solidFill>
                <a:latin typeface="Baskerville Old Face" panose="02020602080505020303" pitchFamily="18" charset="0"/>
              </a:rPr>
            </a:br>
            <a:endParaRPr lang="nl-NL" sz="4000" dirty="0">
              <a:solidFill>
                <a:schemeClr val="accent5">
                  <a:lumMod val="50000"/>
                </a:schemeClr>
              </a:solidFill>
              <a:latin typeface="Baskerville Old Face" panose="02020602080505020303" pitchFamily="18" charset="0"/>
            </a:endParaRPr>
          </a:p>
        </p:txBody>
      </p:sp>
    </p:spTree>
    <p:extLst>
      <p:ext uri="{BB962C8B-B14F-4D97-AF65-F5344CB8AC3E}">
        <p14:creationId xmlns:p14="http://schemas.microsoft.com/office/powerpoint/2010/main" val="20760304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83107" y="3292195"/>
            <a:ext cx="9601196" cy="1303867"/>
          </a:xfrm>
        </p:spPr>
        <p:txBody>
          <a:bodyPr>
            <a:normAutofit fontScale="90000"/>
          </a:bodyPr>
          <a:lstStyle/>
          <a:p>
            <a:r>
              <a:rPr lang="nl-NL" dirty="0"/>
              <a:t> </a:t>
            </a:r>
            <a:r>
              <a:rPr lang="nl-NL" dirty="0">
                <a:solidFill>
                  <a:schemeClr val="accent5">
                    <a:lumMod val="50000"/>
                  </a:schemeClr>
                </a:solidFill>
              </a:rPr>
              <a:t>Ethiek is dus het afwegen tussen goed en kwaad en de keuzes daartussenin. Bij het verpleegkundig beroep kun je dit niet wegdenken. Bij een patiënt hoor je ethisch verantwoord te handelen.</a:t>
            </a:r>
          </a:p>
        </p:txBody>
      </p:sp>
      <p:pic>
        <p:nvPicPr>
          <p:cNvPr id="4" name="Picture 4" descr="https://npvzorg.nl/wp-content/uploads/2016/04/Wat-is-goed-omslag-300x28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47938" y="692829"/>
            <a:ext cx="1809916" cy="16892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3799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160319" y="488373"/>
            <a:ext cx="9601196" cy="5029200"/>
          </a:xfrm>
        </p:spPr>
        <p:txBody>
          <a:bodyPr>
            <a:noAutofit/>
          </a:bodyPr>
          <a:lstStyle/>
          <a:p>
            <a:r>
              <a:rPr lang="nl-NL" sz="3200" dirty="0" smtClean="0"/>
              <a:t>Waarden </a:t>
            </a:r>
            <a:r>
              <a:rPr lang="nl-NL" sz="3200" dirty="0"/>
              <a:t>en normen zijn heel belangrijk bij de beschrijving van een ethisch probleem. Wat zijn waarden en normen? </a:t>
            </a:r>
            <a:endParaRPr lang="nl-NL" sz="3200" dirty="0" smtClean="0"/>
          </a:p>
          <a:p>
            <a:r>
              <a:rPr lang="nl-NL" sz="3200" dirty="0" smtClean="0"/>
              <a:t>Bij </a:t>
            </a:r>
            <a:r>
              <a:rPr lang="nl-NL" sz="3200" dirty="0"/>
              <a:t>een ethisch </a:t>
            </a:r>
            <a:r>
              <a:rPr lang="nl-NL" sz="3200" dirty="0" smtClean="0"/>
              <a:t>probleem speelt </a:t>
            </a:r>
            <a:r>
              <a:rPr lang="nl-NL" sz="3200" dirty="0" smtClean="0"/>
              <a:t>jouw</a:t>
            </a:r>
            <a:r>
              <a:rPr lang="nl-NL" sz="3200" dirty="0" smtClean="0"/>
              <a:t> </a:t>
            </a:r>
            <a:r>
              <a:rPr lang="nl-NL" sz="3200" dirty="0"/>
              <a:t>mening </a:t>
            </a:r>
            <a:r>
              <a:rPr lang="nl-NL" sz="3200" dirty="0" smtClean="0"/>
              <a:t>een grote rol</a:t>
            </a:r>
            <a:r>
              <a:rPr lang="nl-NL" sz="3200" dirty="0" smtClean="0"/>
              <a:t>.</a:t>
            </a:r>
            <a:endParaRPr lang="nl-NL" sz="3200" dirty="0" smtClean="0"/>
          </a:p>
          <a:p>
            <a:r>
              <a:rPr lang="nl-NL" sz="3200" dirty="0" smtClean="0"/>
              <a:t>Bronnen voor jouw mening? (visie, opvoeding, opleiding, maatschappij, politiek, etc.)</a:t>
            </a:r>
          </a:p>
          <a:p>
            <a:r>
              <a:rPr lang="nl-NL" sz="3200" dirty="0" smtClean="0"/>
              <a:t>Normen en waarden voor jouw als verpleegkundige?</a:t>
            </a:r>
            <a:r>
              <a:rPr lang="nl-NL" sz="3200" dirty="0"/>
              <a:t/>
            </a:r>
            <a:br>
              <a:rPr lang="nl-NL" sz="3200" dirty="0"/>
            </a:br>
            <a:endParaRPr lang="nl-NL" sz="3200" dirty="0"/>
          </a:p>
        </p:txBody>
      </p:sp>
    </p:spTree>
    <p:extLst>
      <p:ext uri="{BB962C8B-B14F-4D97-AF65-F5344CB8AC3E}">
        <p14:creationId xmlns:p14="http://schemas.microsoft.com/office/powerpoint/2010/main" val="277177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casus 1</a:t>
            </a:r>
            <a:endParaRPr lang="nl-NL" dirty="0"/>
          </a:p>
        </p:txBody>
      </p:sp>
      <p:sp>
        <p:nvSpPr>
          <p:cNvPr id="3" name="Tijdelijke aanduiding voor inhoud 2"/>
          <p:cNvSpPr>
            <a:spLocks noGrp="1"/>
          </p:cNvSpPr>
          <p:nvPr>
            <p:ph idx="1"/>
          </p:nvPr>
        </p:nvSpPr>
        <p:spPr/>
        <p:txBody>
          <a:bodyPr/>
          <a:lstStyle/>
          <a:p>
            <a:pPr marL="0" indent="0">
              <a:buNone/>
            </a:pPr>
            <a:r>
              <a:rPr lang="nl-NL" i="1" dirty="0"/>
              <a:t>Ouders hebben net hun vierde zoon gekregen. De vader komt bij jou in de keuken en vertelt je dat hij hevig teleurgesteld </a:t>
            </a:r>
            <a:r>
              <a:rPr lang="nl-NL" i="1" dirty="0" smtClean="0"/>
              <a:t>is dat </a:t>
            </a:r>
            <a:r>
              <a:rPr lang="nl-NL" i="1" dirty="0"/>
              <a:t>hij weer een zoon gekregen heeft. Hij had zo gehoopt op een dochter. Hoe reageer je hierop?</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37510" y="4025379"/>
            <a:ext cx="4064926" cy="2286521"/>
          </a:xfrm>
          <a:prstGeom prst="rect">
            <a:avLst/>
          </a:prstGeom>
        </p:spPr>
      </p:pic>
    </p:spTree>
    <p:extLst>
      <p:ext uri="{BB962C8B-B14F-4D97-AF65-F5344CB8AC3E}">
        <p14:creationId xmlns:p14="http://schemas.microsoft.com/office/powerpoint/2010/main" val="7510582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3119" y="209262"/>
            <a:ext cx="10228117" cy="570056"/>
          </a:xfrm>
        </p:spPr>
        <p:txBody>
          <a:bodyPr>
            <a:normAutofit fontScale="90000"/>
          </a:bodyPr>
          <a:lstStyle/>
          <a:p>
            <a:r>
              <a:rPr lang="nl-NL" dirty="0" smtClean="0"/>
              <a:t>Casus</a:t>
            </a:r>
            <a:r>
              <a:rPr lang="nl-NL" dirty="0" smtClean="0"/>
              <a:t> 2</a:t>
            </a:r>
            <a:endParaRPr lang="nl-NL" dirty="0"/>
          </a:p>
        </p:txBody>
      </p:sp>
      <p:sp>
        <p:nvSpPr>
          <p:cNvPr id="3" name="Tijdelijke aanduiding voor inhoud 2"/>
          <p:cNvSpPr>
            <a:spLocks noGrp="1"/>
          </p:cNvSpPr>
          <p:nvPr>
            <p:ph idx="1"/>
          </p:nvPr>
        </p:nvSpPr>
        <p:spPr>
          <a:xfrm>
            <a:off x="703119" y="869661"/>
            <a:ext cx="10515600" cy="4351338"/>
          </a:xfrm>
        </p:spPr>
        <p:txBody>
          <a:bodyPr/>
          <a:lstStyle/>
          <a:p>
            <a:r>
              <a:rPr lang="nl-NL" i="1" dirty="0"/>
              <a:t>De wijkverpleegkundige komt bij een patiënt met open wonden. Ze ziet dat het huis erg vervuild en verwaarloosd is. </a:t>
            </a:r>
            <a:r>
              <a:rPr lang="nl-NL" i="1" dirty="0" smtClean="0"/>
              <a:t>De wijkverpleegkundige </a:t>
            </a:r>
            <a:r>
              <a:rPr lang="nl-NL" i="1" dirty="0"/>
              <a:t>stelt voor huishoudelijke hulp in te schakelen. De patiënt wil niemand in huis hebben en zegt tegen </a:t>
            </a:r>
            <a:r>
              <a:rPr lang="nl-NL" i="1" dirty="0" smtClean="0"/>
              <a:t>de verpleegkundige </a:t>
            </a:r>
            <a:r>
              <a:rPr lang="nl-NL" i="1" dirty="0"/>
              <a:t>dat zij ook niet meer hoeft te komen. ‘Die wonden gaan vanzelf ook wel over.’</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5927" y="3610841"/>
            <a:ext cx="4572000" cy="2857500"/>
          </a:xfrm>
          <a:prstGeom prst="rect">
            <a:avLst/>
          </a:prstGeom>
        </p:spPr>
      </p:pic>
    </p:spTree>
    <p:extLst>
      <p:ext uri="{BB962C8B-B14F-4D97-AF65-F5344CB8AC3E}">
        <p14:creationId xmlns:p14="http://schemas.microsoft.com/office/powerpoint/2010/main" val="3789033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9189027" cy="432234"/>
          </a:xfrm>
        </p:spPr>
        <p:txBody>
          <a:bodyPr>
            <a:normAutofit fontScale="90000"/>
          </a:bodyPr>
          <a:lstStyle/>
          <a:p>
            <a:r>
              <a:rPr lang="nl-NL" dirty="0" smtClean="0"/>
              <a:t>Casus </a:t>
            </a:r>
            <a:r>
              <a:rPr lang="nl-NL" dirty="0" smtClean="0"/>
              <a:t>3</a:t>
            </a:r>
            <a:endParaRPr lang="nl-NL" dirty="0"/>
          </a:p>
        </p:txBody>
      </p:sp>
      <p:sp>
        <p:nvSpPr>
          <p:cNvPr id="3" name="Tijdelijke aanduiding voor inhoud 2"/>
          <p:cNvSpPr>
            <a:spLocks noGrp="1"/>
          </p:cNvSpPr>
          <p:nvPr>
            <p:ph idx="1"/>
          </p:nvPr>
        </p:nvSpPr>
        <p:spPr>
          <a:xfrm>
            <a:off x="838200" y="1028700"/>
            <a:ext cx="10515600" cy="5148263"/>
          </a:xfrm>
        </p:spPr>
        <p:txBody>
          <a:bodyPr/>
          <a:lstStyle/>
          <a:p>
            <a:pPr marL="0" indent="0">
              <a:buNone/>
            </a:pPr>
            <a:r>
              <a:rPr lang="nl-NL" i="1" dirty="0"/>
              <a:t>Een patiënt in het ziekenhuis krijgt te horen dat hij </a:t>
            </a:r>
            <a:r>
              <a:rPr lang="nl-NL" i="1" dirty="0" err="1"/>
              <a:t>HIV-positief</a:t>
            </a:r>
            <a:r>
              <a:rPr lang="nl-NL" i="1" dirty="0"/>
              <a:t> is. Hij wil niet dat iemand dit weet en vraagt jou er met</a:t>
            </a:r>
          </a:p>
          <a:p>
            <a:pPr marL="0" indent="0">
              <a:buNone/>
            </a:pPr>
            <a:r>
              <a:rPr lang="nl-NL" i="1" dirty="0"/>
              <a:t>niemand over te spreken. Je weet dat hij een vrouw en kinderen heeft.</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1863" y="2587701"/>
            <a:ext cx="6348846" cy="3589262"/>
          </a:xfrm>
          <a:prstGeom prst="rect">
            <a:avLst/>
          </a:prstGeom>
        </p:spPr>
      </p:pic>
    </p:spTree>
    <p:extLst>
      <p:ext uri="{BB962C8B-B14F-4D97-AF65-F5344CB8AC3E}">
        <p14:creationId xmlns:p14="http://schemas.microsoft.com/office/powerpoint/2010/main" val="2477062520"/>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2D7D6E71E612A4B93143428019E02F8" ma:contentTypeVersion="0" ma:contentTypeDescription="Een nieuw document maken." ma:contentTypeScope="" ma:versionID="1a257d1a3a6718deacdd3b3efaa0ad85">
  <xsd:schema xmlns:xsd="http://www.w3.org/2001/XMLSchema" xmlns:p="http://schemas.microsoft.com/office/2006/metadata/properties" targetNamespace="http://schemas.microsoft.com/office/2006/metadata/properties" ma:root="true" ma:fieldsID="b118b0825d757084c8d1e1ffd33f200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ma:readOnly="tru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7A81239D-6D9D-434F-B12A-B03F7F65DE47}">
  <ds:schemaRefs>
    <ds:schemaRef ds:uri="http://schemas.microsoft.com/sharepoint/v3/contenttype/forms"/>
  </ds:schemaRefs>
</ds:datastoreItem>
</file>

<file path=customXml/itemProps2.xml><?xml version="1.0" encoding="utf-8"?>
<ds:datastoreItem xmlns:ds="http://schemas.openxmlformats.org/officeDocument/2006/customXml" ds:itemID="{5E42A4E8-92BD-4A2F-BBB6-FB02F7D645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232D35F1-F60E-41DE-BD99-27E82C79167F}">
  <ds:schemaRefs>
    <ds:schemaRef ds:uri="http://purl.org/dc/elements/1.1/"/>
    <ds:schemaRef ds:uri="http://www.w3.org/XML/1998/namespace"/>
    <ds:schemaRef ds:uri="http://schemas.openxmlformats.org/package/2006/metadata/core-properties"/>
    <ds:schemaRef ds:uri="http://schemas.microsoft.com/office/2006/metadata/properties"/>
    <ds:schemaRef ds:uri="http://purl.org/dc/terms/"/>
    <ds:schemaRef ds:uri="http://schemas.microsoft.com/office/2006/documentManagement/typ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74</TotalTime>
  <Words>578</Words>
  <Application>Microsoft Office PowerPoint</Application>
  <PresentationFormat>Breedbeeld</PresentationFormat>
  <Paragraphs>49</Paragraphs>
  <Slides>13</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13</vt:i4>
      </vt:variant>
    </vt:vector>
  </HeadingPairs>
  <TitlesOfParts>
    <vt:vector size="18" baseType="lpstr">
      <vt:lpstr>Arial</vt:lpstr>
      <vt:lpstr>Baskerville Old Face</vt:lpstr>
      <vt:lpstr>Calibri</vt:lpstr>
      <vt:lpstr>Calibri Light</vt:lpstr>
      <vt:lpstr>Kantoorthema</vt:lpstr>
      <vt:lpstr>PowerPoint-presentatie</vt:lpstr>
      <vt:lpstr>Opbouw</vt:lpstr>
      <vt:lpstr>De voorbereidingsopdracht</vt:lpstr>
      <vt:lpstr>PowerPoint-presentatie</vt:lpstr>
      <vt:lpstr> Ethiek is dus het afwegen tussen goed en kwaad en de keuzes daartussenin. Bij het verpleegkundig beroep kun je dit niet wegdenken. Bij een patiënt hoor je ethisch verantwoord te handelen.</vt:lpstr>
      <vt:lpstr>PowerPoint-presentatie</vt:lpstr>
      <vt:lpstr>casus 1</vt:lpstr>
      <vt:lpstr>Casus 2</vt:lpstr>
      <vt:lpstr>Casus 3</vt:lpstr>
      <vt:lpstr>Opdracht 1 Kies 1 van de bovenstaande casussen en werk de stappen uit (groep van 4)</vt:lpstr>
      <vt:lpstr>Stelling naar aanleiding van weblecture</vt:lpstr>
      <vt:lpstr>Artikel: appen met de buurt is niet perse goed voor de sociale cohesie (zie share point)</vt:lpstr>
      <vt:lpstr>Opdracht 2 beschrijf een ethisch aspect van jullie product </vt:lpstr>
    </vt:vector>
  </TitlesOfParts>
  <Company>Alfa-college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Ethiek</dc:title>
  <dc:creator>Weerden, Nienke van</dc:creator>
  <cp:lastModifiedBy>Weerden, Nienke van</cp:lastModifiedBy>
  <cp:revision>15</cp:revision>
  <dcterms:created xsi:type="dcterms:W3CDTF">2016-11-18T15:24:41Z</dcterms:created>
  <dcterms:modified xsi:type="dcterms:W3CDTF">2018-10-14T20:03:17Z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0x01010052D7D6E71E612A4B93143428019E02F8</vt:lpwstr>
  </property>
</Properties>
</file>